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382" r:id="rId2"/>
    <p:sldId id="414" r:id="rId3"/>
    <p:sldId id="416" r:id="rId4"/>
    <p:sldId id="415" r:id="rId5"/>
    <p:sldId id="417" r:id="rId6"/>
    <p:sldId id="41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 autoAdjust="0"/>
    <p:restoredTop sz="70884"/>
  </p:normalViewPr>
  <p:slideViewPr>
    <p:cSldViewPr snapToGrid="0" snapToObjects="1">
      <p:cViewPr varScale="1">
        <p:scale>
          <a:sx n="89" d="100"/>
          <a:sy n="89" d="100"/>
        </p:scale>
        <p:origin x="20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flip="none" rotWithShape="1"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2700000" scaled="1"/>
              <a:tileRect/>
            </a:gra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5F-4AEA-9C3A-5666748B0B6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5F-4AEA-9C3A-5666748B0B6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5F-4AEA-9C3A-5666748B0B6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5F-4AEA-9C3A-5666748B0B64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5F-4AEA-9C3A-5666748B0B64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05F-4AEA-9C3A-5666748B0B64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05F-4AEA-9C3A-5666748B0B64}"/>
              </c:ext>
            </c:extLst>
          </c:dPt>
          <c:cat>
            <c:strRef>
              <c:f>Sheet1!$A$2:$A$8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5F-4AEA-9C3A-5666748B0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559B0-1DCF-8547-ADCD-728A4CAD1A3B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9675-2C5C-324B-9AF3-FE093C3D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" y="-1"/>
            <a:ext cx="12181175" cy="3429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25479563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_Divider + im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104802" y="708025"/>
            <a:ext cx="9982393" cy="236220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divider-preset image v01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075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111252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370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  <a:p>
            <a:pPr lvl="0"/>
            <a:r>
              <a:rPr lang="en-US" dirty="0"/>
              <a:t>Item 7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484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 startAt="8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  <a:p>
            <a:pPr lvl="0"/>
            <a:r>
              <a:rPr lang="en-US" dirty="0"/>
              <a:t>Item 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two rows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094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192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ext with full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" y="227"/>
            <a:ext cx="12191257" cy="7467144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text-preset image v02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609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ext with full page 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text-preset image v03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45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Bullets +half page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3944" y="310515"/>
            <a:ext cx="5281556" cy="984885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595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Bullets + half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"/>
            <a:ext cx="6095999" cy="685799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3944" y="310515"/>
            <a:ext cx="5472056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70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Ju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8313" y="1447800"/>
            <a:ext cx="11266487" cy="496252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spcBef>
                <a:spcPts val="1200"/>
              </a:spcBef>
              <a:buSzPct val="110000"/>
              <a:defRPr/>
            </a:lvl2pPr>
            <a:lvl3pPr>
              <a:lnSpc>
                <a:spcPct val="120000"/>
              </a:lnSpc>
              <a:spcBef>
                <a:spcPts val="1200"/>
              </a:spcBef>
              <a:buSzPct val="110000"/>
              <a:defRPr/>
            </a:lvl3pPr>
            <a:lvl4pPr>
              <a:lnSpc>
                <a:spcPct val="120000"/>
              </a:lnSpc>
              <a:spcBef>
                <a:spcPts val="1200"/>
              </a:spcBef>
              <a:buSzPct val="110000"/>
              <a:defRPr/>
            </a:lvl4pPr>
            <a:lvl5pPr>
              <a:lnSpc>
                <a:spcPct val="120000"/>
              </a:lnSpc>
              <a:spcBef>
                <a:spcPts val="1200"/>
              </a:spcBef>
              <a:buSzPct val="110000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Just bullets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805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 userDrawn="1"/>
        </p:nvCxnSpPr>
        <p:spPr>
          <a:xfrm>
            <a:off x="847918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 userDrawn="1"/>
        </p:nvCxnSpPr>
        <p:spPr>
          <a:xfrm>
            <a:off x="6808406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/>
          <p:nvPr userDrawn="1"/>
        </p:nvCxnSpPr>
        <p:spPr>
          <a:xfrm>
            <a:off x="847918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/>
          <p:nvPr userDrawn="1"/>
        </p:nvCxnSpPr>
        <p:spPr>
          <a:xfrm>
            <a:off x="6808406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 userDrawn="1"/>
        </p:nvCxnSpPr>
        <p:spPr>
          <a:xfrm>
            <a:off x="838200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/>
          <p:nvPr userDrawn="1"/>
        </p:nvCxnSpPr>
        <p:spPr>
          <a:xfrm>
            <a:off x="6798688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 userDrawn="1"/>
        </p:nvCxnSpPr>
        <p:spPr>
          <a:xfrm>
            <a:off x="6096109" y="5464602"/>
            <a:ext cx="0" cy="163685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984885"/>
          </a:xfrm>
        </p:spPr>
        <p:txBody>
          <a:bodyPr/>
          <a:lstStyle/>
          <a:p>
            <a:r>
              <a:rPr lang="en-GB" dirty="0" err="1"/>
              <a:t>Diagram_To</a:t>
            </a:r>
            <a:r>
              <a:rPr lang="en-GB" dirty="0"/>
              <a:t> change the Diagram go into Slide Master 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8" name="Chart 27"/>
          <p:cNvGraphicFramePr/>
          <p:nvPr userDrawn="1"/>
        </p:nvGraphicFramePr>
        <p:xfrm>
          <a:off x="2948212" y="1425535"/>
          <a:ext cx="6325394" cy="4216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4729749" y="2058684"/>
            <a:ext cx="1373980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9"/>
          <p:cNvSpPr>
            <a:spLocks noGrp="1"/>
          </p:cNvSpPr>
          <p:nvPr>
            <p:ph type="body" sz="quarter" idx="12"/>
          </p:nvPr>
        </p:nvSpPr>
        <p:spPr>
          <a:xfrm>
            <a:off x="6103729" y="2058684"/>
            <a:ext cx="1343248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4187190" y="3028969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6615276" y="3047482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4336905" y="3959443"/>
            <a:ext cx="1445984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39"/>
          <p:cNvSpPr>
            <a:spLocks noGrp="1"/>
          </p:cNvSpPr>
          <p:nvPr>
            <p:ph type="body" sz="quarter" idx="16"/>
          </p:nvPr>
        </p:nvSpPr>
        <p:spPr>
          <a:xfrm>
            <a:off x="6391078" y="3959443"/>
            <a:ext cx="1416462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5401973" y="4616158"/>
            <a:ext cx="1402680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48"/>
          <p:cNvSpPr>
            <a:spLocks noGrp="1"/>
          </p:cNvSpPr>
          <p:nvPr>
            <p:ph type="body" sz="quarter" idx="19"/>
          </p:nvPr>
        </p:nvSpPr>
        <p:spPr>
          <a:xfrm>
            <a:off x="838201" y="1927490"/>
            <a:ext cx="3128088" cy="8787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148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502476"/>
            <a:ext cx="3128089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3823303" y="5628287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 Placeholder 148"/>
          <p:cNvSpPr>
            <a:spLocks noGrp="1"/>
          </p:cNvSpPr>
          <p:nvPr>
            <p:ph type="body" sz="quarter" idx="22"/>
          </p:nvPr>
        </p:nvSpPr>
        <p:spPr>
          <a:xfrm>
            <a:off x="847919" y="3428101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148"/>
          <p:cNvSpPr>
            <a:spLocks noGrp="1"/>
          </p:cNvSpPr>
          <p:nvPr>
            <p:ph type="body" sz="quarter" idx="23" hasCustomPrompt="1"/>
          </p:nvPr>
        </p:nvSpPr>
        <p:spPr>
          <a:xfrm>
            <a:off x="847919" y="3003088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59" name="Text Placeholder 148"/>
          <p:cNvSpPr>
            <a:spLocks noGrp="1"/>
          </p:cNvSpPr>
          <p:nvPr>
            <p:ph type="body" sz="quarter" idx="24"/>
          </p:nvPr>
        </p:nvSpPr>
        <p:spPr>
          <a:xfrm>
            <a:off x="847919" y="4834423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148"/>
          <p:cNvSpPr>
            <a:spLocks noGrp="1"/>
          </p:cNvSpPr>
          <p:nvPr>
            <p:ph type="body" sz="quarter" idx="25" hasCustomPrompt="1"/>
          </p:nvPr>
        </p:nvSpPr>
        <p:spPr>
          <a:xfrm>
            <a:off x="847919" y="4409410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1" name="Text Placeholder 148"/>
          <p:cNvSpPr>
            <a:spLocks noGrp="1"/>
          </p:cNvSpPr>
          <p:nvPr>
            <p:ph type="body" sz="quarter" idx="26"/>
          </p:nvPr>
        </p:nvSpPr>
        <p:spPr>
          <a:xfrm>
            <a:off x="3801532" y="6062529"/>
            <a:ext cx="4567165" cy="231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148"/>
          <p:cNvSpPr>
            <a:spLocks noGrp="1"/>
          </p:cNvSpPr>
          <p:nvPr>
            <p:ph type="body" sz="quarter" idx="27" hasCustomPrompt="1"/>
          </p:nvPr>
        </p:nvSpPr>
        <p:spPr>
          <a:xfrm>
            <a:off x="3801532" y="5637514"/>
            <a:ext cx="4567165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3" name="Text Placeholder 148"/>
          <p:cNvSpPr>
            <a:spLocks noGrp="1"/>
          </p:cNvSpPr>
          <p:nvPr>
            <p:ph type="body" sz="quarter" idx="28"/>
          </p:nvPr>
        </p:nvSpPr>
        <p:spPr>
          <a:xfrm>
            <a:off x="8229600" y="1903581"/>
            <a:ext cx="3114481" cy="909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Text Placeholder 148"/>
          <p:cNvSpPr>
            <a:spLocks noGrp="1"/>
          </p:cNvSpPr>
          <p:nvPr>
            <p:ph type="body" sz="quarter" idx="29" hasCustomPrompt="1"/>
          </p:nvPr>
        </p:nvSpPr>
        <p:spPr>
          <a:xfrm>
            <a:off x="8229600" y="1478567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5" name="Text Placeholder 148"/>
          <p:cNvSpPr>
            <a:spLocks noGrp="1"/>
          </p:cNvSpPr>
          <p:nvPr>
            <p:ph type="body" sz="quarter" idx="30"/>
          </p:nvPr>
        </p:nvSpPr>
        <p:spPr>
          <a:xfrm>
            <a:off x="8229600" y="3435753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148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3010740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7" name="Text Placeholder 148"/>
          <p:cNvSpPr>
            <a:spLocks noGrp="1"/>
          </p:cNvSpPr>
          <p:nvPr>
            <p:ph type="body" sz="quarter" idx="32"/>
          </p:nvPr>
        </p:nvSpPr>
        <p:spPr>
          <a:xfrm>
            <a:off x="8213298" y="4853592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148"/>
          <p:cNvSpPr>
            <a:spLocks noGrp="1"/>
          </p:cNvSpPr>
          <p:nvPr>
            <p:ph type="body" sz="quarter" idx="33" hasCustomPrompt="1"/>
          </p:nvPr>
        </p:nvSpPr>
        <p:spPr>
          <a:xfrm>
            <a:off x="8213298" y="4428579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6846135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" y="-1"/>
            <a:ext cx="12181179" cy="342900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89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/>
          <p:cNvSpPr>
            <a:spLocks noGrp="1"/>
          </p:cNvSpPr>
          <p:nvPr>
            <p:ph type="body" sz="quarter" idx="45"/>
          </p:nvPr>
        </p:nvSpPr>
        <p:spPr>
          <a:xfrm>
            <a:off x="4793457" y="1609551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Text Placeholder 85"/>
          <p:cNvSpPr>
            <a:spLocks noGrp="1"/>
          </p:cNvSpPr>
          <p:nvPr>
            <p:ph type="body" sz="quarter" idx="46"/>
          </p:nvPr>
        </p:nvSpPr>
        <p:spPr>
          <a:xfrm>
            <a:off x="1914525" y="272493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Text Placeholder 85"/>
          <p:cNvSpPr>
            <a:spLocks noGrp="1"/>
          </p:cNvSpPr>
          <p:nvPr>
            <p:ph type="body" sz="quarter" idx="47"/>
          </p:nvPr>
        </p:nvSpPr>
        <p:spPr>
          <a:xfrm>
            <a:off x="7807169" y="272731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Text Placeholder 85"/>
          <p:cNvSpPr>
            <a:spLocks noGrp="1"/>
          </p:cNvSpPr>
          <p:nvPr>
            <p:ph type="body" sz="quarter" idx="48"/>
          </p:nvPr>
        </p:nvSpPr>
        <p:spPr>
          <a:xfrm>
            <a:off x="841376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85"/>
          <p:cNvSpPr>
            <a:spLocks noGrp="1"/>
          </p:cNvSpPr>
          <p:nvPr>
            <p:ph type="body" sz="quarter" idx="49"/>
          </p:nvPr>
        </p:nvSpPr>
        <p:spPr>
          <a:xfrm>
            <a:off x="3574159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Text Placeholder 85"/>
          <p:cNvSpPr>
            <a:spLocks noGrp="1"/>
          </p:cNvSpPr>
          <p:nvPr>
            <p:ph type="body" sz="quarter" idx="50"/>
          </p:nvPr>
        </p:nvSpPr>
        <p:spPr>
          <a:xfrm>
            <a:off x="6770531" y="3897230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ext Placeholder 85"/>
          <p:cNvSpPr>
            <a:spLocks noGrp="1"/>
          </p:cNvSpPr>
          <p:nvPr>
            <p:ph type="body" sz="quarter" idx="51"/>
          </p:nvPr>
        </p:nvSpPr>
        <p:spPr>
          <a:xfrm>
            <a:off x="9519860" y="389155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Text Placeholder 85"/>
          <p:cNvSpPr>
            <a:spLocks noGrp="1"/>
          </p:cNvSpPr>
          <p:nvPr>
            <p:ph type="body" sz="quarter" idx="52"/>
          </p:nvPr>
        </p:nvSpPr>
        <p:spPr>
          <a:xfrm>
            <a:off x="1375281" y="4889049"/>
            <a:ext cx="1763571" cy="550181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Text Placeholder 85"/>
          <p:cNvSpPr>
            <a:spLocks noGrp="1"/>
          </p:cNvSpPr>
          <p:nvPr>
            <p:ph type="body" sz="quarter" idx="53"/>
          </p:nvPr>
        </p:nvSpPr>
        <p:spPr>
          <a:xfrm>
            <a:off x="3720079" y="4893811"/>
            <a:ext cx="1763571" cy="540657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85"/>
          <p:cNvSpPr>
            <a:spLocks noGrp="1"/>
          </p:cNvSpPr>
          <p:nvPr>
            <p:ph type="body" sz="quarter" idx="54"/>
          </p:nvPr>
        </p:nvSpPr>
        <p:spPr>
          <a:xfrm>
            <a:off x="6048360" y="4887462"/>
            <a:ext cx="1763571" cy="553354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98488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Organizational chart </a:t>
            </a:r>
            <a:r>
              <a:rPr lang="en-GB" dirty="0"/>
              <a:t>_To change the chart go into Slide Master View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710111" y="1523828"/>
            <a:ext cx="962056" cy="962054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807846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7700489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742970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4514850" y="2406773"/>
            <a:ext cx="3181350" cy="718198"/>
            <a:chOff x="4514850" y="1954508"/>
            <a:chExt cx="3181350" cy="718198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6086475" y="1954508"/>
              <a:ext cx="0" cy="71819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514850" y="2672706"/>
              <a:ext cx="31813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 userDrawn="1"/>
        </p:nvGrpSpPr>
        <p:grpSpPr>
          <a:xfrm>
            <a:off x="2895600" y="3530725"/>
            <a:ext cx="590550" cy="665704"/>
            <a:chOff x="2895600" y="3078460"/>
            <a:chExt cx="590550" cy="665704"/>
          </a:xfrm>
        </p:grpSpPr>
        <p:cxnSp>
          <p:nvCxnSpPr>
            <p:cNvPr id="47" name="Straight Connector 46"/>
            <p:cNvCxnSpPr/>
            <p:nvPr userDrawn="1"/>
          </p:nvCxnSpPr>
          <p:spPr>
            <a:xfrm>
              <a:off x="289560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320040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 userDrawn="1"/>
        </p:nvGrpSpPr>
        <p:grpSpPr>
          <a:xfrm>
            <a:off x="8822537" y="3530725"/>
            <a:ext cx="590550" cy="665704"/>
            <a:chOff x="8705850" y="3078460"/>
            <a:chExt cx="590550" cy="665704"/>
          </a:xfrm>
        </p:grpSpPr>
        <p:cxnSp>
          <p:nvCxnSpPr>
            <p:cNvPr id="63" name="Straight Connector 62"/>
            <p:cNvCxnSpPr/>
            <p:nvPr userDrawn="1"/>
          </p:nvCxnSpPr>
          <p:spPr>
            <a:xfrm>
              <a:off x="870585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901065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 userDrawn="1"/>
        </p:nvCxnSpPr>
        <p:spPr>
          <a:xfrm>
            <a:off x="4718047" y="4511027"/>
            <a:ext cx="0" cy="376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30694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365388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5974785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0" name="Straight Connector 79"/>
          <p:cNvCxnSpPr/>
          <p:nvPr userDrawn="1"/>
        </p:nvCxnSpPr>
        <p:spPr>
          <a:xfrm flipV="1">
            <a:off x="3148460" y="5177622"/>
            <a:ext cx="504871" cy="1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5480475" y="5171892"/>
            <a:ext cx="489910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Picture Placeholder 3"/>
          <p:cNvSpPr>
            <a:spLocks noGrp="1"/>
          </p:cNvSpPr>
          <p:nvPr>
            <p:ph type="pic" sz="quarter" idx="55"/>
          </p:nvPr>
        </p:nvSpPr>
        <p:spPr>
          <a:xfrm>
            <a:off x="3478142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672546" y="381707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9410697" y="380678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5290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49244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Timeline slide animated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0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melin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49244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Timeline slide animated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52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39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9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2627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627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707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106179" y="1371600"/>
            <a:ext cx="7734936" cy="4419661"/>
            <a:chOff x="1320800" y="1790165"/>
            <a:chExt cx="10669666" cy="6096534"/>
          </a:xfrm>
        </p:grpSpPr>
        <p:sp>
          <p:nvSpPr>
            <p:cNvPr id="29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612045" y="1783261"/>
            <a:ext cx="2798714" cy="3972756"/>
            <a:chOff x="3004457" y="476891"/>
            <a:chExt cx="5937704" cy="8428531"/>
          </a:xfrm>
        </p:grpSpPr>
        <p:sp>
          <p:nvSpPr>
            <p:cNvPr id="24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7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2652834" y="2616219"/>
            <a:ext cx="1538630" cy="3183540"/>
            <a:chOff x="2757064" y="1050114"/>
            <a:chExt cx="3943436" cy="8159261"/>
          </a:xfrm>
        </p:grpSpPr>
        <p:sp>
          <p:nvSpPr>
            <p:cNvPr id="15" name="Rectangle 14"/>
            <p:cNvSpPr/>
            <p:nvPr userDrawn="1"/>
          </p:nvSpPr>
          <p:spPr>
            <a:xfrm>
              <a:off x="2757064" y="2914752"/>
              <a:ext cx="49880" cy="508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757064" y="2157516"/>
              <a:ext cx="49880" cy="508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49244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Devices editable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9725414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7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 err="1">
              <a:solidFill>
                <a:schemeClr val="tx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7233" y="2685691"/>
            <a:ext cx="6177534" cy="1295400"/>
          </a:xfrm>
        </p:spPr>
        <p:txBody>
          <a:bodyPr>
            <a:normAutofit/>
          </a:bodyPr>
          <a:lstStyle>
            <a:lvl1pPr algn="ctr">
              <a:defRPr sz="6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29996" y="5697897"/>
            <a:ext cx="2332008" cy="3048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temenos.com</a:t>
            </a:r>
          </a:p>
        </p:txBody>
      </p:sp>
    </p:spTree>
    <p:extLst>
      <p:ext uri="{BB962C8B-B14F-4D97-AF65-F5344CB8AC3E}">
        <p14:creationId xmlns:p14="http://schemas.microsoft.com/office/powerpoint/2010/main" val="14364135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v03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" y="-63500"/>
            <a:ext cx="12190226" cy="34925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1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Page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414438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485701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43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age-01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56" y="-12700"/>
            <a:ext cx="7236487" cy="687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 dirty="0"/>
              <a:t>Generic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36424177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age-02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2" y="0"/>
            <a:ext cx="7235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 dirty="0"/>
              <a:t>Generic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005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5"/>
            <a:ext cx="12192000" cy="342595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1956453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3"/>
            <a:ext cx="12192000" cy="3425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3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831"/>
            <a:ext cx="12192000" cy="3468623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212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86" y="6434244"/>
            <a:ext cx="1146047" cy="2765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944" y="308331"/>
            <a:ext cx="10729856" cy="492443"/>
          </a:xfrm>
          <a:prstGeom prst="rect">
            <a:avLst/>
          </a:prstGeom>
          <a:blipFill dpi="0"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365760" tIns="0" rIns="9144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50" y="1447800"/>
            <a:ext cx="11239500" cy="472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1212995" y="6504704"/>
            <a:ext cx="19425" cy="145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72800" y="6378384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5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Arial" panose="020B0604020202020204" pitchFamily="34" charset="0"/>
        <a:buNone/>
        <a:defRPr sz="245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22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528">
          <p15:clr>
            <a:srgbClr val="F26B43"/>
          </p15:clr>
        </p15:guide>
        <p15:guide id="5" pos="7152">
          <p15:clr>
            <a:srgbClr val="F26B43"/>
          </p15:clr>
        </p15:guide>
        <p15:guide id="6" pos="7296">
          <p15:clr>
            <a:srgbClr val="F26B43"/>
          </p15:clr>
        </p15:guide>
        <p15:guide id="7" orient="horz" pos="3888">
          <p15:clr>
            <a:srgbClr val="F26B43"/>
          </p15:clr>
        </p15:guide>
        <p15:guide id="8" orient="horz" pos="192">
          <p15:clr>
            <a:srgbClr val="F26B43"/>
          </p15:clr>
        </p15:guide>
        <p15:guide id="9" orient="horz" pos="912">
          <p15:clr>
            <a:srgbClr val="F26B43"/>
          </p15:clr>
        </p15:guide>
        <p15:guide id="10" orient="horz" pos="432">
          <p15:clr>
            <a:srgbClr val="F26B43"/>
          </p15:clr>
        </p15:guide>
        <p15:guide id="11" pos="7392">
          <p15:clr>
            <a:srgbClr val="F26B43"/>
          </p15:clr>
        </p15:guide>
        <p15:guide id="12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66625"/>
            <a:ext cx="10972800" cy="553998"/>
          </a:xfrm>
        </p:spPr>
        <p:txBody>
          <a:bodyPr/>
          <a:lstStyle/>
          <a:p>
            <a:r>
              <a:rPr lang="en-US" dirty="0"/>
              <a:t>Design thinking and the art of Sprint1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00487" y="0"/>
            <a:ext cx="5591026" cy="34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413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71544" y="2466109"/>
            <a:ext cx="11110856" cy="19581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Our goal for the build day is to create a prototype.</a:t>
            </a:r>
          </a:p>
          <a:p>
            <a:pPr marL="0" indent="0" algn="ctr">
              <a:buNone/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This is not perfect. It doesn’t even have to be</a:t>
            </a:r>
          </a:p>
          <a:p>
            <a:pPr marL="0" indent="0" algn="ctr">
              <a:buNone/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GB" sz="3200">
                <a:solidFill>
                  <a:schemeClr val="accent5">
                    <a:lumMod val="75000"/>
                  </a:schemeClr>
                </a:solidFill>
              </a:rPr>
              <a:t>unctional</a:t>
            </a: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. It is meant only to convey an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B25720-E394-436F-88E1-A447D9B718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E75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2147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EF62B-8090-B14E-B5B4-39DDEDF41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“sketch/</a:t>
            </a:r>
            <a:r>
              <a:rPr lang="en-US" dirty="0" err="1"/>
              <a:t>mvp</a:t>
            </a:r>
            <a:r>
              <a:rPr lang="en-US" dirty="0"/>
              <a:t>/drawing of a screen” is the general outcome of ideation, and where most design thinking programs stop teaching you</a:t>
            </a:r>
          </a:p>
          <a:p>
            <a:endParaRPr lang="en-US" dirty="0"/>
          </a:p>
          <a:p>
            <a:r>
              <a:rPr lang="en-US" dirty="0"/>
              <a:t>We will split into two groups and explore the business and technical validity of the sketch to get to a prototype.</a:t>
            </a:r>
          </a:p>
          <a:p>
            <a:endParaRPr lang="en-US" dirty="0"/>
          </a:p>
          <a:p>
            <a:r>
              <a:rPr lang="en-US" dirty="0"/>
              <a:t>Creating a functional and business assessment is the Sprint 1 outcome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25ADE-B087-8B4E-B401-60F006D8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Design Thinking programs stop at Sprint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44EAA-F618-6B43-B7C8-1DDC5148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54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3D614B-B1E6-8D46-9184-6B970B5C6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Take the idea(s) that were generated on day 1 and test the technical validity of the idea</a:t>
            </a:r>
          </a:p>
          <a:p>
            <a:endParaRPr lang="en-US" dirty="0"/>
          </a:p>
          <a:p>
            <a:r>
              <a:rPr lang="en-US" dirty="0"/>
              <a:t>Governed “screwing around” (messing about? Fiddling?)</a:t>
            </a:r>
          </a:p>
          <a:p>
            <a:endParaRPr lang="en-US" dirty="0"/>
          </a:p>
          <a:p>
            <a:r>
              <a:rPr lang="en-US" dirty="0"/>
              <a:t>Demonstrate that the idea can be done based on the available tech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02162-F4C0-0049-AF3B-F259EB47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11B5A-E74F-A040-B3CE-6C8331E5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857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326AFA-3CC3-B64D-BD8F-6DBBE5369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Temenos shared sandbox APIs for banking data</a:t>
            </a:r>
          </a:p>
          <a:p>
            <a:pPr lvl="1"/>
            <a:r>
              <a:rPr lang="en-US" dirty="0"/>
              <a:t>Model Bank</a:t>
            </a:r>
          </a:p>
          <a:p>
            <a:pPr lvl="1"/>
            <a:r>
              <a:rPr lang="en-US" dirty="0"/>
              <a:t>SME Data</a:t>
            </a:r>
          </a:p>
          <a:p>
            <a:pPr lvl="1"/>
            <a:r>
              <a:rPr lang="en-US" dirty="0"/>
              <a:t>Analytics</a:t>
            </a:r>
          </a:p>
          <a:p>
            <a:r>
              <a:rPr lang="en-US" dirty="0"/>
              <a:t>Google APIs for cloud-based extras</a:t>
            </a:r>
          </a:p>
          <a:p>
            <a:pPr lvl="1"/>
            <a:r>
              <a:rPr lang="en-US" dirty="0"/>
              <a:t>AI/ML</a:t>
            </a:r>
          </a:p>
          <a:p>
            <a:pPr lvl="1"/>
            <a:r>
              <a:rPr lang="en-US" dirty="0"/>
              <a:t>Mapping</a:t>
            </a:r>
          </a:p>
          <a:p>
            <a:pPr lvl="1"/>
            <a:r>
              <a:rPr lang="en-US" dirty="0"/>
              <a:t>Cloud compute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8B0D56-2792-A343-A790-DE48411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8BAF7-7DAB-D249-BF60-DFEAD13A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958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FAE9CA-E36B-554C-B154-3EE73FB713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Postman/Insomnia calls to validate data</a:t>
            </a:r>
          </a:p>
          <a:p>
            <a:endParaRPr lang="en-US" dirty="0"/>
          </a:p>
          <a:p>
            <a:r>
              <a:rPr lang="en-US" dirty="0"/>
              <a:t>Possible web-based apps displaying basic data</a:t>
            </a:r>
          </a:p>
          <a:p>
            <a:endParaRPr lang="en-US" dirty="0"/>
          </a:p>
          <a:p>
            <a:r>
              <a:rPr lang="en-US" dirty="0"/>
              <a:t>Additional scripts or options via Google environment(s) and tools</a:t>
            </a:r>
          </a:p>
          <a:p>
            <a:endParaRPr lang="en-US" dirty="0"/>
          </a:p>
          <a:p>
            <a:r>
              <a:rPr lang="en-US" dirty="0"/>
              <a:t>Exploration of data sets and ways to analyze </a:t>
            </a:r>
            <a:r>
              <a:rPr lang="en-US"/>
              <a:t>and process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65183C-B82E-BC4D-9AD9-DD2A04E4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E46DB-6067-BF49-AA09-34BC1829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288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Temenos Colors">
      <a:dk1>
        <a:srgbClr val="000000"/>
      </a:dk1>
      <a:lt1>
        <a:sysClr val="window" lastClr="FFFFFF"/>
      </a:lt1>
      <a:dk2>
        <a:srgbClr val="003E75"/>
      </a:dk2>
      <a:lt2>
        <a:srgbClr val="819EBA"/>
      </a:lt2>
      <a:accent1>
        <a:srgbClr val="003E75"/>
      </a:accent1>
      <a:accent2>
        <a:srgbClr val="36A8E1"/>
      </a:accent2>
      <a:accent3>
        <a:srgbClr val="F9B233"/>
      </a:accent3>
      <a:accent4>
        <a:srgbClr val="819EBA"/>
      </a:accent4>
      <a:accent5>
        <a:srgbClr val="125679"/>
      </a:accent5>
      <a:accent6>
        <a:srgbClr val="CDD4DA"/>
      </a:accent6>
      <a:hlink>
        <a:srgbClr val="36A8E1"/>
      </a:hlink>
      <a:folHlink>
        <a:srgbClr val="003E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50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5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enos PowerPoint Presentation Template.potx" id="{F7DF1223-1C7A-49EB-89E5-E9977751BABA}" vid="{BF5B2447-41A5-45A6-A8D2-2E19902D00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225</Words>
  <Application>Microsoft Macintosh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</vt:lpstr>
      <vt:lpstr>1_Office Theme</vt:lpstr>
      <vt:lpstr>Design thinking and the art of Sprint1</vt:lpstr>
      <vt:lpstr>PowerPoint Presentation</vt:lpstr>
      <vt:lpstr>Most Design Thinking programs stop at Sprint 0</vt:lpstr>
      <vt:lpstr>Sprint 1</vt:lpstr>
      <vt:lpstr>Tools and Options</vt:lpstr>
      <vt:lpstr>Expected outcome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Temenos Developer Portal &amp; Community Sales Presentation v1.0</dc:title>
  <dc:creator>Chris Harrold;Ben Davolls</dc:creator>
  <cp:lastModifiedBy>Chris Harrold</cp:lastModifiedBy>
  <cp:revision>67</cp:revision>
  <dcterms:created xsi:type="dcterms:W3CDTF">2019-08-20T07:47:24Z</dcterms:created>
  <dcterms:modified xsi:type="dcterms:W3CDTF">2019-10-01T08:54:42Z</dcterms:modified>
</cp:coreProperties>
</file>